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5" r:id="rId2"/>
    <p:sldId id="297" r:id="rId3"/>
    <p:sldId id="298" r:id="rId4"/>
    <p:sldId id="300" r:id="rId5"/>
    <p:sldId id="316" r:id="rId6"/>
    <p:sldId id="317" r:id="rId7"/>
    <p:sldId id="290" r:id="rId8"/>
    <p:sldId id="306" r:id="rId9"/>
    <p:sldId id="325" r:id="rId10"/>
    <p:sldId id="323" r:id="rId11"/>
    <p:sldId id="319" r:id="rId12"/>
    <p:sldId id="275" r:id="rId13"/>
    <p:sldId id="280" r:id="rId14"/>
    <p:sldId id="281" r:id="rId15"/>
    <p:sldId id="285" r:id="rId16"/>
    <p:sldId id="332" r:id="rId17"/>
    <p:sldId id="311" r:id="rId18"/>
    <p:sldId id="287" r:id="rId19"/>
    <p:sldId id="333" r:id="rId20"/>
    <p:sldId id="288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8F1"/>
    <a:srgbClr val="C37FC4"/>
    <a:srgbClr val="B018D1"/>
    <a:srgbClr val="A718C4"/>
    <a:srgbClr val="6BA7B7"/>
    <a:srgbClr val="D48828"/>
    <a:srgbClr val="F19B2D"/>
    <a:srgbClr val="F1B803"/>
    <a:srgbClr val="5C1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/>
    <p:restoredTop sz="94694"/>
  </p:normalViewPr>
  <p:slideViewPr>
    <p:cSldViewPr snapToGrid="0">
      <p:cViewPr varScale="1">
        <p:scale>
          <a:sx n="121" d="100"/>
          <a:sy n="121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7CBA8-4EF4-3341-9370-37DADB6EE41C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1557A-5439-F441-AFE1-30CFC803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B1D1-9DAF-D3C0-61E5-878BD4735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A6234-16B2-75E3-68E8-CC2900A1C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ADF4A-59A1-B3CD-6916-473C3B8F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4FEEF-F67C-D4D3-9CAA-1B1D29B0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9D974-0854-618F-4B07-5FF2977A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7905-0D15-7586-E329-49232EB0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081DA-B2F9-8CE2-1827-F662B058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4753-05BA-78CA-4546-13D84124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774B-B000-3F08-1D42-97E79DD1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3769B-5957-7D1C-19CC-FF164741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2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49648-DAD5-E0EE-CD5D-EA4E49C8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A703E-0DB0-A6A1-A75D-244F4B545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0388-00AE-5D88-B2E3-61B4804D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6DB72-D907-B565-72C6-EC1BD269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8B0E-18B6-CA8F-A1EE-CA348260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F00A-E5D3-DAE6-A1BD-0A683A3E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E694-FD72-B322-D3E1-F025B41F7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5F441-4B08-07D8-A114-164A795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F0881-B584-F230-B3B9-151D2FF9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8F07-7686-0757-F743-F38CDFD4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0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0E9F-4621-DE49-85C6-3BD1753E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CA52A-521F-44F1-01F0-CACD31934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046A-40EA-B2B4-0919-F64F7E3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44883-8E33-248B-B36A-BDB3198B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65A40-0694-991B-3C70-87C36271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F50E-11E1-70A0-8773-F75478233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A368-CD21-B3DD-4C49-89E0D3E5E5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E7E75-8F9F-844F-A4B7-E3B0A0446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2B39E-91DB-368C-B75F-1D6DB775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8079-F514-3731-2740-5F84512C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CE98E-A5CC-DB17-F831-946E27BF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5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2FD2-64DA-E122-4BB0-52A13D4F0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159BF-AFD9-465C-42E4-92EA3413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0D136-471D-9D98-656B-09A75168B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C5122-CE0C-8AC5-7263-5E4779E22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3E480-3186-4D32-5876-FF9BC5AA2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6B2F8E-1FCF-4D3B-E13F-06C3A5CE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201DE6-1A47-4FD7-6265-3EE0C116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D75CB-1F5F-6A01-16DF-609B2075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6AAD-FF52-8D7B-96C8-427CAA1F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381C-0207-F7A7-C5D6-97F34C0B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2EF18-F02F-606F-5DBA-FCBC1179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191662-ADDB-0BD2-8A30-9BF7539A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E3E47-8E55-0786-8A57-B22321CF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4D226-A1FD-F33E-2C71-B37712184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818C-E2A8-7A06-E855-693D4A43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5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0471-D8F1-5F43-00A9-2544DC99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F32B0-9F3D-DF28-BD99-079F5EB2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213D-E044-7EB4-F847-3064D3CF0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BD3D0-877A-610F-78EF-9682D138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AC390-7226-5D50-1756-BFA68E74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3DED6-A864-8386-71C7-A5492A8D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80E5-9029-F768-F45A-2D85C943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FE0D03-90DE-FF15-EE5A-41718D577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4CDA0-D081-D195-D635-307EFA0AE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C3DA7-AF79-D4B0-F51B-8451B0F4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44E91-2DF2-85E4-8EEB-3590EA9D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1DD3-A044-9E89-536F-B0D93D80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6DDB-274D-8FD6-C622-FDBD7704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4F5ED-979E-BDF7-2C40-048AA1A85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E2A0C-8702-A756-9D0C-A959EDBDC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B6670-59DA-934B-89E0-6EC82A9C318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FACD-F2CC-B033-0AA7-9C9471CB8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7135D-4645-9283-D374-87319168B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4859A-004E-A643-AA1D-713C41CF7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haroncanavan/Library/Group%20Containers/UBF8T346G9.ms/WebArchiveCopyPasteTempFiles/com.microsoft.Word/images%3fq=tbnANd9GcQV2AoTGArGq5cwqQ66F7TvVcZpqHD_u0cwBQ&amp;s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75D5B-C82D-C90B-E764-17E95B7B0E20}"/>
              </a:ext>
            </a:extLst>
          </p:cNvPr>
          <p:cNvSpPr txBox="1"/>
          <p:nvPr/>
        </p:nvSpPr>
        <p:spPr>
          <a:xfrm>
            <a:off x="1090741" y="4877105"/>
            <a:ext cx="1032582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NORTHWOOD FOUR CORNERS CIVIC ASSOCIATION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November 10,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40C68-6B5C-EEEF-6422-9220B72A6ED0}"/>
              </a:ext>
            </a:extLst>
          </p:cNvPr>
          <p:cNvSpPr txBox="1"/>
          <p:nvPr/>
        </p:nvSpPr>
        <p:spPr>
          <a:xfrm>
            <a:off x="1315411" y="353415"/>
            <a:ext cx="9876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University Boulevard Corridor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F9EF0-C359-038C-01A3-125073C7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320" t="42728" r="21062" b="17145"/>
          <a:stretch/>
        </p:blipFill>
        <p:spPr>
          <a:xfrm>
            <a:off x="795508" y="1322597"/>
            <a:ext cx="2690648" cy="1754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3D227-FAB0-7CE8-A696-00E00725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58" t="41045" r="20926" b="26020"/>
          <a:stretch/>
        </p:blipFill>
        <p:spPr>
          <a:xfrm>
            <a:off x="3773213" y="3020541"/>
            <a:ext cx="2322787" cy="15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55A6C-D1D1-24A6-ACCB-FEDD07B9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84" t="26381" r="19950" b="35395"/>
          <a:stretch/>
        </p:blipFill>
        <p:spPr>
          <a:xfrm>
            <a:off x="6403134" y="1919817"/>
            <a:ext cx="2608903" cy="1671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BFC4F-0387-F3F1-F8FF-ED81DDC847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951" t="58674" r="21197" b="11355"/>
          <a:stretch/>
        </p:blipFill>
        <p:spPr>
          <a:xfrm>
            <a:off x="9239308" y="2935801"/>
            <a:ext cx="2463469" cy="1671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4C534-1750-57FE-B560-8C9F4F79E4BA}"/>
              </a:ext>
            </a:extLst>
          </p:cNvPr>
          <p:cNvSpPr txBox="1"/>
          <p:nvPr/>
        </p:nvSpPr>
        <p:spPr>
          <a:xfrm>
            <a:off x="0" y="115613"/>
            <a:ext cx="226773" cy="28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28FC5-9167-0C87-F7FB-20EA9C3026A0}"/>
              </a:ext>
            </a:extLst>
          </p:cNvPr>
          <p:cNvSpPr txBox="1"/>
          <p:nvPr/>
        </p:nvSpPr>
        <p:spPr>
          <a:xfrm>
            <a:off x="596900" y="-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5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0AE3-5383-202E-883B-0B1C1339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5F8C0-3848-AFDE-0EDB-C50C7326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1" t="7262" r="491" b="9949"/>
          <a:stretch/>
        </p:blipFill>
        <p:spPr>
          <a:xfrm>
            <a:off x="1377950" y="1126834"/>
            <a:ext cx="9436100" cy="5477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6014BA-EC06-25AA-0C8C-4E1D50D9241A}"/>
              </a:ext>
            </a:extLst>
          </p:cNvPr>
          <p:cNvSpPr txBox="1"/>
          <p:nvPr/>
        </p:nvSpPr>
        <p:spPr>
          <a:xfrm>
            <a:off x="170596" y="64869"/>
            <a:ext cx="10943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Transportation Four Corners—BRT Station</a:t>
            </a:r>
          </a:p>
        </p:txBody>
      </p:sp>
    </p:spTree>
    <p:extLst>
      <p:ext uri="{BB962C8B-B14F-4D97-AF65-F5344CB8AC3E}">
        <p14:creationId xmlns:p14="http://schemas.microsoft.com/office/powerpoint/2010/main" val="127426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0BB7E-DC1C-DA88-BFBA-111A6B5C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2" t="19483" r="16059" b="11739"/>
          <a:stretch/>
        </p:blipFill>
        <p:spPr>
          <a:xfrm>
            <a:off x="0" y="18478"/>
            <a:ext cx="12086636" cy="68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158E3-32B7-C321-5AA6-A6DB7D8F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D0E880-86E9-355B-AFD3-3F6084C57952}"/>
              </a:ext>
            </a:extLst>
          </p:cNvPr>
          <p:cNvSpPr/>
          <p:nvPr/>
        </p:nvSpPr>
        <p:spPr>
          <a:xfrm>
            <a:off x="199387" y="2664618"/>
            <a:ext cx="2192274" cy="15287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A4FFDFB-38E8-40D7-24F5-55321C085F8E}"/>
              </a:ext>
            </a:extLst>
          </p:cNvPr>
          <p:cNvSpPr txBox="1"/>
          <p:nvPr/>
        </p:nvSpPr>
        <p:spPr>
          <a:xfrm>
            <a:off x="2554472" y="383954"/>
            <a:ext cx="9760688" cy="60900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32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Floor Area Ratio (FAR) </a:t>
            </a:r>
          </a:p>
          <a:p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 limits: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square footage of building compared to lot size </a:t>
            </a:r>
            <a:endParaRPr lang="en-US" sz="3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Mix </a:t>
            </a:r>
            <a:r>
              <a:rPr lang="en-US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uses for residential or commercial/retail</a:t>
            </a:r>
          </a:p>
          <a:p>
            <a:pPr marL="0" marR="0"/>
            <a:endParaRPr lang="en-US" sz="3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Lot with 10,000 square feet</a:t>
            </a:r>
          </a:p>
          <a:p>
            <a:r>
              <a:rPr lang="en-US" sz="3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 of </a:t>
            </a:r>
            <a:r>
              <a:rPr lang="en-US" sz="3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CRT 2.25, C-1.5, R-2.0, Height 60</a:t>
            </a:r>
          </a:p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building size is 22,500 square feet</a:t>
            </a:r>
          </a:p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Developer decides ratio of commercial vs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7500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250 </a:t>
            </a:r>
            <a:r>
              <a:rPr lang="en-US" sz="2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20000 </a:t>
            </a:r>
            <a:r>
              <a:rPr lang="en-US" sz="2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commercial &amp; 17500 </a:t>
            </a:r>
            <a:r>
              <a:rPr lang="en-US" sz="28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sq.ft</a:t>
            </a:r>
            <a:r>
              <a:rPr lang="en-US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residential</a:t>
            </a:r>
            <a:endParaRPr lang="en-US" sz="3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/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CDB1A13-48A7-EEC9-A533-38614F36E638}"/>
              </a:ext>
            </a:extLst>
          </p:cNvPr>
          <p:cNvSpPr/>
          <p:nvPr/>
        </p:nvSpPr>
        <p:spPr>
          <a:xfrm>
            <a:off x="741941" y="1874626"/>
            <a:ext cx="1324165" cy="1757362"/>
          </a:xfrm>
          <a:prstGeom prst="cube">
            <a:avLst/>
          </a:prstGeom>
          <a:solidFill>
            <a:srgbClr val="E678F1"/>
          </a:solidFill>
          <a:ln>
            <a:solidFill>
              <a:srgbClr val="A718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Residential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Commercial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CFDBDC-DE07-0E26-6583-BF1A0E3B4F65}"/>
              </a:ext>
            </a:extLst>
          </p:cNvPr>
          <p:cNvCxnSpPr>
            <a:cxnSpLocks/>
          </p:cNvCxnSpPr>
          <p:nvPr/>
        </p:nvCxnSpPr>
        <p:spPr>
          <a:xfrm>
            <a:off x="741941" y="3321845"/>
            <a:ext cx="1053101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E19EBB-F9B5-539A-9F5F-96462788E974}"/>
              </a:ext>
            </a:extLst>
          </p:cNvPr>
          <p:cNvCxnSpPr>
            <a:cxnSpLocks/>
          </p:cNvCxnSpPr>
          <p:nvPr/>
        </p:nvCxnSpPr>
        <p:spPr>
          <a:xfrm flipV="1">
            <a:off x="1755608" y="3001208"/>
            <a:ext cx="319507" cy="32063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be 2">
            <a:extLst>
              <a:ext uri="{FF2B5EF4-FFF2-40B4-BE49-F238E27FC236}">
                <a16:creationId xmlns:a16="http://schemas.microsoft.com/office/drawing/2014/main" id="{C2EA2C17-D7BD-4004-FB13-8AB7DD01D4B3}"/>
              </a:ext>
            </a:extLst>
          </p:cNvPr>
          <p:cNvSpPr/>
          <p:nvPr/>
        </p:nvSpPr>
        <p:spPr>
          <a:xfrm>
            <a:off x="741941" y="1874625"/>
            <a:ext cx="1333174" cy="1447217"/>
          </a:xfrm>
          <a:prstGeom prst="cube">
            <a:avLst/>
          </a:prstGeom>
          <a:solidFill>
            <a:srgbClr val="A718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Residential</a:t>
            </a:r>
          </a:p>
        </p:txBody>
      </p:sp>
    </p:spTree>
    <p:extLst>
      <p:ext uri="{BB962C8B-B14F-4D97-AF65-F5344CB8AC3E}">
        <p14:creationId xmlns:p14="http://schemas.microsoft.com/office/powerpoint/2010/main" val="127153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FBE6-1556-1EE8-2B80-92B6E35D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0D8F6BE3-8F05-B78B-0188-F336BB57FC95}"/>
              </a:ext>
            </a:extLst>
          </p:cNvPr>
          <p:cNvSpPr txBox="1"/>
          <p:nvPr/>
        </p:nvSpPr>
        <p:spPr>
          <a:xfrm>
            <a:off x="455259" y="274149"/>
            <a:ext cx="4609069" cy="109195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/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Arcola Avenue </a:t>
            </a:r>
          </a:p>
          <a:p>
            <a:pPr marL="0" marR="0"/>
            <a:r>
              <a:rPr lang="en-US" sz="32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</a:p>
          <a:p>
            <a:pPr marL="0" marR="0"/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08232-B2E8-2B7D-288F-A654AFBAF389}"/>
              </a:ext>
            </a:extLst>
          </p:cNvPr>
          <p:cNvSpPr txBox="1"/>
          <p:nvPr/>
        </p:nvSpPr>
        <p:spPr>
          <a:xfrm>
            <a:off x="5417551" y="675050"/>
            <a:ext cx="6452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Homes on University Boulevard and </a:t>
            </a:r>
          </a:p>
          <a:p>
            <a:r>
              <a:rPr lang="en-US" sz="2800" b="1" dirty="0"/>
              <a:t>Whittington Terrace (NFC)  or </a:t>
            </a:r>
          </a:p>
          <a:p>
            <a:r>
              <a:rPr lang="en-US" sz="2800" b="1" dirty="0"/>
              <a:t>Breezewood (SFC)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1.0 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times lot size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</a:t>
            </a:r>
            <a:r>
              <a:rPr lang="en-US" sz="2800" u="sng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only.  </a:t>
            </a:r>
          </a:p>
          <a:p>
            <a:pPr marL="0" marR="0"/>
            <a:r>
              <a:rPr lang="en-US" sz="2800" b="1" kern="100" dirty="0">
                <a:solidFill>
                  <a:srgbClr val="A718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Height 45’ </a:t>
            </a:r>
            <a:endParaRPr lang="en-US" sz="3200" b="1" dirty="0">
              <a:solidFill>
                <a:srgbClr val="A718C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000A3-AFF8-1851-A772-8C6622CC8BBC}"/>
              </a:ext>
            </a:extLst>
          </p:cNvPr>
          <p:cNvSpPr txBox="1"/>
          <p:nvPr/>
        </p:nvSpPr>
        <p:spPr>
          <a:xfrm>
            <a:off x="5417551" y="3505295"/>
            <a:ext cx="645292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</a:p>
          <a:p>
            <a:r>
              <a:rPr lang="en-US" sz="3200" b="1" dirty="0"/>
              <a:t>Religious Institution Properties</a:t>
            </a:r>
          </a:p>
          <a:p>
            <a:r>
              <a:rPr lang="en-US" sz="2800" b="1" dirty="0"/>
              <a:t>(Luther Rice, </a:t>
            </a:r>
            <a:r>
              <a:rPr lang="en-US" sz="2800" b="1" dirty="0" err="1"/>
              <a:t>Shomrai</a:t>
            </a:r>
            <a:r>
              <a:rPr lang="en-US" sz="2800" b="1" dirty="0"/>
              <a:t> Emunah)</a:t>
            </a:r>
            <a:endParaRPr lang="en-US" sz="2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times lot size 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Commercial FAR is .25 </a:t>
            </a:r>
          </a:p>
          <a:p>
            <a:pPr marL="0" marR="0"/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FAR is 1.5 </a:t>
            </a:r>
          </a:p>
          <a:p>
            <a:pPr marL="0" marR="0"/>
            <a:r>
              <a:rPr lang="en-US" sz="2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800" b="1" kern="100" dirty="0">
                <a:solidFill>
                  <a:srgbClr val="E678F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Height 60’</a:t>
            </a:r>
            <a:endParaRPr lang="en-US" sz="2800" b="1" kern="100" dirty="0">
              <a:solidFill>
                <a:srgbClr val="E678F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430D4-CCB2-9E6F-B7DF-7ADF743BD94D}"/>
              </a:ext>
            </a:extLst>
          </p:cNvPr>
          <p:cNvSpPr txBox="1"/>
          <p:nvPr/>
        </p:nvSpPr>
        <p:spPr>
          <a:xfrm>
            <a:off x="5417551" y="90275"/>
            <a:ext cx="6744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Neighborhood</a:t>
            </a:r>
          </a:p>
        </p:txBody>
      </p:sp>
      <p:pic>
        <p:nvPicPr>
          <p:cNvPr id="6154" name="Picture 10" descr="3-Story Modern Duplex with Matching 2573 Square Foot 4 Bed Units">
            <a:extLst>
              <a:ext uri="{FF2B5EF4-FFF2-40B4-BE49-F238E27FC236}">
                <a16:creationId xmlns:a16="http://schemas.microsoft.com/office/drawing/2014/main" id="{341E7E4C-8A07-4B28-BBD7-1C16A33A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59" y="2463895"/>
            <a:ext cx="1680582" cy="11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tail, apartments proposed on Main Street">
            <a:extLst>
              <a:ext uri="{FF2B5EF4-FFF2-40B4-BE49-F238E27FC236}">
                <a16:creationId xmlns:a16="http://schemas.microsoft.com/office/drawing/2014/main" id="{D64430CF-7B69-C66C-3368-D7D081F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58" y="5373128"/>
            <a:ext cx="2245537" cy="13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4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26C9-596C-FD78-2DA0-A38BFCDC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537C9DE6-72F4-2194-3A33-038D02278E9E}"/>
              </a:ext>
            </a:extLst>
          </p:cNvPr>
          <p:cNvSpPr txBox="1"/>
          <p:nvPr/>
        </p:nvSpPr>
        <p:spPr>
          <a:xfrm>
            <a:off x="2050319" y="223464"/>
            <a:ext cx="3833099" cy="1048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44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Dennis Avenue -- </a:t>
            </a:r>
            <a:r>
              <a:rPr lang="en-US" sz="44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  <a:endParaRPr lang="en-US" sz="44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FC933-36B7-F24B-155F-73F32C16699B}"/>
              </a:ext>
            </a:extLst>
          </p:cNvPr>
          <p:cNvSpPr txBox="1"/>
          <p:nvPr/>
        </p:nvSpPr>
        <p:spPr>
          <a:xfrm>
            <a:off x="489497" y="1272188"/>
            <a:ext cx="7547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Commercial Residential Neighborhood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/>
              <a:t>1 x lot size</a:t>
            </a:r>
          </a:p>
          <a:p>
            <a:r>
              <a:rPr lang="en-US" sz="2800" dirty="0"/>
              <a:t>Residential </a:t>
            </a:r>
            <a:r>
              <a:rPr lang="en-US" sz="2800" u="sng" dirty="0"/>
              <a:t>only</a:t>
            </a:r>
            <a:r>
              <a:rPr lang="en-US" sz="2800" dirty="0"/>
              <a:t>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			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F1DD5-065E-F0F5-C1A6-B4839468A51B}"/>
              </a:ext>
            </a:extLst>
          </p:cNvPr>
          <p:cNvSpPr txBox="1"/>
          <p:nvPr/>
        </p:nvSpPr>
        <p:spPr>
          <a:xfrm>
            <a:off x="4379170" y="4216206"/>
            <a:ext cx="673999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</a:p>
          <a:p>
            <a:r>
              <a:rPr lang="en-US" sz="2800" b="1" dirty="0"/>
              <a:t>The Oaks</a:t>
            </a:r>
            <a:endParaRPr lang="en-US" sz="2800" dirty="0"/>
          </a:p>
          <a:p>
            <a:r>
              <a:rPr lang="en-US" sz="2800" dirty="0"/>
              <a:t>Maximum FAR 1.5</a:t>
            </a:r>
          </a:p>
          <a:p>
            <a:r>
              <a:rPr lang="en-US" sz="2800" dirty="0"/>
              <a:t>Commercial 0.25</a:t>
            </a:r>
          </a:p>
          <a:p>
            <a:r>
              <a:rPr lang="en-US" sz="2800" dirty="0"/>
              <a:t>Residential 1.5</a:t>
            </a:r>
          </a:p>
          <a:p>
            <a:pPr algn="ctr"/>
            <a:endParaRPr lang="en-US" sz="2800" b="1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E5063783-E526-CD2D-A834-ED8218313984}"/>
              </a:ext>
            </a:extLst>
          </p:cNvPr>
          <p:cNvSpPr/>
          <p:nvPr/>
        </p:nvSpPr>
        <p:spPr>
          <a:xfrm rot="1202272">
            <a:off x="4685847" y="2617210"/>
            <a:ext cx="625332" cy="8016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BD9E7-6459-980F-D2E6-CFC843B7BA00}"/>
              </a:ext>
            </a:extLst>
          </p:cNvPr>
          <p:cNvSpPr txBox="1"/>
          <p:nvPr/>
        </p:nvSpPr>
        <p:spPr>
          <a:xfrm>
            <a:off x="7749166" y="6010872"/>
            <a:ext cx="1920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E678F1"/>
                </a:solidFill>
              </a:rPr>
              <a:t>Height 70’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14617-6FA2-EF0F-546B-B1F3031868EE}"/>
              </a:ext>
            </a:extLst>
          </p:cNvPr>
          <p:cNvSpPr txBox="1"/>
          <p:nvPr/>
        </p:nvSpPr>
        <p:spPr>
          <a:xfrm>
            <a:off x="471335" y="3071429"/>
            <a:ext cx="315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718C4"/>
                </a:solidFill>
              </a:rPr>
              <a:t>Height 45’</a:t>
            </a:r>
            <a:endParaRPr lang="en-US" sz="3200" dirty="0">
              <a:solidFill>
                <a:srgbClr val="A718C4"/>
              </a:solidFill>
            </a:endParaRPr>
          </a:p>
        </p:txBody>
      </p:sp>
      <p:pic>
        <p:nvPicPr>
          <p:cNvPr id="7" name="Picture 4" descr="7 Storied Residential Building 3D View">
            <a:extLst>
              <a:ext uri="{FF2B5EF4-FFF2-40B4-BE49-F238E27FC236}">
                <a16:creationId xmlns:a16="http://schemas.microsoft.com/office/drawing/2014/main" id="{EC1D90A5-DEE0-774F-CAAB-F6E7AD98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94" y="3544324"/>
            <a:ext cx="1875864" cy="32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-Story Modern Duplex with Matching 2573 Square Foot 4 Bed Units">
            <a:extLst>
              <a:ext uri="{FF2B5EF4-FFF2-40B4-BE49-F238E27FC236}">
                <a16:creationId xmlns:a16="http://schemas.microsoft.com/office/drawing/2014/main" id="{7854BA61-2FBC-7B86-4079-464BCA5D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2400" y="2446141"/>
            <a:ext cx="1875864" cy="1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71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140A0B-5FC0-32F9-7F2D-696856BB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6688DD-CF73-6D8F-8247-A460E422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5" t="9668" r="45493" b="10730"/>
          <a:stretch/>
        </p:blipFill>
        <p:spPr bwMode="auto">
          <a:xfrm rot="16200000">
            <a:off x="9257255" y="4005844"/>
            <a:ext cx="2476840" cy="3227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9B5F2CB4-4238-B66C-481B-70A2C5610DFD}"/>
              </a:ext>
            </a:extLst>
          </p:cNvPr>
          <p:cNvSpPr txBox="1"/>
          <p:nvPr/>
        </p:nvSpPr>
        <p:spPr>
          <a:xfrm>
            <a:off x="0" y="85510"/>
            <a:ext cx="6800193" cy="1048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Dennis Avenue -- </a:t>
            </a:r>
            <a:r>
              <a:rPr lang="en-US" sz="36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BRT District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D7FC2-A5C5-947E-366C-DDBE5B89F277}"/>
              </a:ext>
            </a:extLst>
          </p:cNvPr>
          <p:cNvSpPr txBox="1"/>
          <p:nvPr/>
        </p:nvSpPr>
        <p:spPr>
          <a:xfrm>
            <a:off x="567562" y="788139"/>
            <a:ext cx="80305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Collins Funeral Home</a:t>
            </a:r>
          </a:p>
          <a:p>
            <a:r>
              <a:rPr lang="en-US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400" dirty="0"/>
              <a:t>1.5 x lot size</a:t>
            </a:r>
          </a:p>
          <a:p>
            <a:r>
              <a:rPr lang="en-US" sz="2400" dirty="0"/>
              <a:t>Commercial FAR 0.5 </a:t>
            </a:r>
          </a:p>
          <a:p>
            <a:r>
              <a:rPr lang="en-US" sz="2400" dirty="0"/>
              <a:t>Residential FAR 1.25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E74BB-0940-50C8-36B4-6D5560659D95}"/>
              </a:ext>
            </a:extLst>
          </p:cNvPr>
          <p:cNvSpPr txBox="1"/>
          <p:nvPr/>
        </p:nvSpPr>
        <p:spPr>
          <a:xfrm>
            <a:off x="4307299" y="4644546"/>
            <a:ext cx="439521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= Build to Line </a:t>
            </a:r>
          </a:p>
          <a:p>
            <a:r>
              <a:rPr lang="en-US" sz="3200" dirty="0"/>
              <a:t>University Blvd &amp; Dennis Avenue</a:t>
            </a:r>
          </a:p>
          <a:p>
            <a:r>
              <a:rPr lang="en-US" sz="3200" dirty="0"/>
              <a:t>intersection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DB318-3F44-D65B-653D-AF62CC845EB6}"/>
              </a:ext>
            </a:extLst>
          </p:cNvPr>
          <p:cNvSpPr txBox="1"/>
          <p:nvPr/>
        </p:nvSpPr>
        <p:spPr>
          <a:xfrm>
            <a:off x="4022197" y="2175541"/>
            <a:ext cx="17041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60’</a:t>
            </a:r>
          </a:p>
          <a:p>
            <a:endParaRPr lang="en-US" dirty="0"/>
          </a:p>
        </p:txBody>
      </p:sp>
      <p:pic>
        <p:nvPicPr>
          <p:cNvPr id="7172" name="Picture 4" descr="retail, apartments proposed on Main Street">
            <a:extLst>
              <a:ext uri="{FF2B5EF4-FFF2-40B4-BE49-F238E27FC236}">
                <a16:creationId xmlns:a16="http://schemas.microsoft.com/office/drawing/2014/main" id="{2217A11B-9F5E-14C5-1A73-8D246491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62" y="952160"/>
            <a:ext cx="2715185" cy="16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323EB5-6E18-D5B2-EF08-3908C40FCDB8}"/>
              </a:ext>
            </a:extLst>
          </p:cNvPr>
          <p:cNvSpPr txBox="1"/>
          <p:nvPr/>
        </p:nvSpPr>
        <p:spPr>
          <a:xfrm>
            <a:off x="440375" y="3254810"/>
            <a:ext cx="3971280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4 Homes on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Verizon substation</a:t>
            </a:r>
          </a:p>
          <a:p>
            <a:r>
              <a:rPr lang="en-US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is </a:t>
            </a:r>
            <a:r>
              <a:rPr lang="en-US" sz="2000" dirty="0"/>
              <a:t>1 x lot size</a:t>
            </a:r>
          </a:p>
          <a:p>
            <a:r>
              <a:rPr lang="en-US" sz="2000" dirty="0"/>
              <a:t>Commercial FAR 0.0 </a:t>
            </a:r>
          </a:p>
          <a:p>
            <a:r>
              <a:rPr lang="en-US" sz="2000" dirty="0"/>
              <a:t>Residential FAR 1.0</a:t>
            </a:r>
          </a:p>
          <a:p>
            <a:r>
              <a:rPr lang="en-US" sz="2800" dirty="0">
                <a:solidFill>
                  <a:srgbClr val="E678F1"/>
                </a:solidFill>
              </a:rPr>
              <a:t>Height 45’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6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3708B-4E2C-35B7-7842-B425D687A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09" t="12437" r="35395" b="24577"/>
          <a:stretch>
            <a:fillRect/>
          </a:stretch>
        </p:blipFill>
        <p:spPr>
          <a:xfrm>
            <a:off x="287059" y="580851"/>
            <a:ext cx="10501191" cy="569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63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8090-14C6-13A0-8A23-7817BA77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C80F3-954F-F21F-625D-24BC3EC8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5163" r="45702" b="28526"/>
          <a:stretch/>
        </p:blipFill>
        <p:spPr bwMode="auto">
          <a:xfrm>
            <a:off x="958265" y="1225510"/>
            <a:ext cx="5950226" cy="518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C23A7-9D98-1AA0-0479-D4C1B0212C95}"/>
              </a:ext>
            </a:extLst>
          </p:cNvPr>
          <p:cNvSpPr txBox="1"/>
          <p:nvPr/>
        </p:nvSpPr>
        <p:spPr>
          <a:xfrm>
            <a:off x="636105" y="25181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69382-9A8D-351C-ED3B-EFEBEC3B071D}"/>
              </a:ext>
            </a:extLst>
          </p:cNvPr>
          <p:cNvSpPr txBox="1"/>
          <p:nvPr/>
        </p:nvSpPr>
        <p:spPr>
          <a:xfrm>
            <a:off x="7713594" y="1225510"/>
            <a:ext cx="400132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Red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= Build to Line </a:t>
            </a:r>
          </a:p>
          <a:p>
            <a:r>
              <a:rPr lang="en-US" sz="3200" dirty="0"/>
              <a:t>University Blvd &amp; Colesville  intersection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1EC58D-B206-250B-6CA7-B035079B14A3}"/>
              </a:ext>
            </a:extLst>
          </p:cNvPr>
          <p:cNvSpPr/>
          <p:nvPr/>
        </p:nvSpPr>
        <p:spPr>
          <a:xfrm>
            <a:off x="7004003" y="4142345"/>
            <a:ext cx="914400" cy="914400"/>
          </a:xfrm>
          <a:prstGeom prst="ellipse">
            <a:avLst/>
          </a:prstGeom>
          <a:noFill/>
          <a:ln w="60325">
            <a:solidFill>
              <a:srgbClr val="F19B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EA60-14A2-466D-E7A6-D4C9B2695AC2}"/>
              </a:ext>
            </a:extLst>
          </p:cNvPr>
          <p:cNvSpPr txBox="1"/>
          <p:nvPr/>
        </p:nvSpPr>
        <p:spPr>
          <a:xfrm>
            <a:off x="7094628" y="4245602"/>
            <a:ext cx="733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BRT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STOP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70AE6-857B-1493-ED4E-9DF025E7BC8E}"/>
              </a:ext>
            </a:extLst>
          </p:cNvPr>
          <p:cNvSpPr txBox="1"/>
          <p:nvPr/>
        </p:nvSpPr>
        <p:spPr>
          <a:xfrm>
            <a:off x="7918403" y="3464103"/>
            <a:ext cx="21690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FLASH Bus Stations in Median Lane at Intersection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2766E-87D0-41DC-B9CB-8A3CBE92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02" t="42762" r="47618" b="33165"/>
          <a:stretch/>
        </p:blipFill>
        <p:spPr>
          <a:xfrm>
            <a:off x="5980871" y="3220278"/>
            <a:ext cx="459686" cy="100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423C9-A538-5F9E-D930-1C93B35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567" t="42801" r="47272" b="37950"/>
          <a:stretch/>
        </p:blipFill>
        <p:spPr>
          <a:xfrm>
            <a:off x="10087446" y="3524232"/>
            <a:ext cx="1910497" cy="28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1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F6417-36D2-1BAE-53FD-414C964947F8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57C53-F733-A1A4-A740-02A4644245B4}"/>
              </a:ext>
            </a:extLst>
          </p:cNvPr>
          <p:cNvSpPr txBox="1"/>
          <p:nvPr/>
        </p:nvSpPr>
        <p:spPr>
          <a:xfrm>
            <a:off x="1133503" y="1407532"/>
            <a:ext cx="60992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Homes in 10200-26 block of Colesville </a:t>
            </a:r>
          </a:p>
          <a:p>
            <a:r>
              <a:rPr lang="en-US" sz="2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building FAR </a:t>
            </a:r>
            <a:r>
              <a:rPr lang="en-US" sz="2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800" dirty="0"/>
              <a:t>1 x lot size</a:t>
            </a:r>
          </a:p>
          <a:p>
            <a:r>
              <a:rPr lang="en-US" sz="2800" dirty="0"/>
              <a:t>Residential </a:t>
            </a:r>
            <a:r>
              <a:rPr lang="en-US" sz="2800" u="sng" dirty="0"/>
              <a:t>only</a:t>
            </a:r>
            <a:r>
              <a:rPr lang="en-US" sz="2800" dirty="0"/>
              <a:t> </a:t>
            </a:r>
          </a:p>
          <a:p>
            <a:r>
              <a:rPr lang="en-US" sz="2800" dirty="0">
                <a:solidFill>
                  <a:srgbClr val="A718C4"/>
                </a:solidFill>
              </a:rPr>
              <a:t>Height 45’</a:t>
            </a:r>
          </a:p>
          <a:p>
            <a:r>
              <a:rPr lang="en-US" sz="2800" dirty="0"/>
              <a:t>	</a:t>
            </a:r>
          </a:p>
          <a:p>
            <a:r>
              <a:rPr lang="en-US" sz="2800" dirty="0"/>
              <a:t>Insurance Co on Sutherland </a:t>
            </a:r>
          </a:p>
          <a:p>
            <a:r>
              <a:rPr lang="en-US" sz="2800" dirty="0"/>
              <a:t>Maximum Building FAR is 1.25 x lot size Commercial FAR .05</a:t>
            </a:r>
          </a:p>
          <a:p>
            <a:r>
              <a:rPr lang="en-US" sz="2800" dirty="0"/>
              <a:t>Residential FAR 1.0 </a:t>
            </a:r>
          </a:p>
          <a:p>
            <a:r>
              <a:rPr lang="en-US" sz="2800" dirty="0">
                <a:solidFill>
                  <a:srgbClr val="A718C4"/>
                </a:solidFill>
                <a:highlight>
                  <a:srgbClr val="FFFF00"/>
                </a:highlight>
              </a:rPr>
              <a:t>Height 40’</a:t>
            </a:r>
          </a:p>
          <a:p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AEA86-6A4E-F24A-3AB6-1AD427394709}"/>
              </a:ext>
            </a:extLst>
          </p:cNvPr>
          <p:cNvSpPr txBox="1"/>
          <p:nvPr/>
        </p:nvSpPr>
        <p:spPr>
          <a:xfrm>
            <a:off x="5205176" y="112232"/>
            <a:ext cx="6744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Neighborhood</a:t>
            </a:r>
          </a:p>
        </p:txBody>
      </p:sp>
      <p:pic>
        <p:nvPicPr>
          <p:cNvPr id="5122" name="Picture 2" descr="Five Reasons Four-Story Apartment Buildings Are Good ...">
            <a:extLst>
              <a:ext uri="{FF2B5EF4-FFF2-40B4-BE49-F238E27FC236}">
                <a16:creationId xmlns:a16="http://schemas.microsoft.com/office/drawing/2014/main" id="{E31C5CB3-EF0A-ED78-0021-54FC1C1A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157" y="3705206"/>
            <a:ext cx="1805540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3-Story Modern Duplex with Matching 2573 Square Foot 4 Bed Units">
            <a:extLst>
              <a:ext uri="{FF2B5EF4-FFF2-40B4-BE49-F238E27FC236}">
                <a16:creationId xmlns:a16="http://schemas.microsoft.com/office/drawing/2014/main" id="{AD687C1D-3BF6-1015-9243-8E1BE776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3157" y="1407532"/>
            <a:ext cx="1875864" cy="1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26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B823D-37D5-AE1F-196E-733C60067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79E74E-99F6-B99B-E119-0CDBEBAE0841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6D3EB-2CC2-D41C-CC23-A3128D920415}"/>
              </a:ext>
            </a:extLst>
          </p:cNvPr>
          <p:cNvSpPr txBox="1"/>
          <p:nvPr/>
        </p:nvSpPr>
        <p:spPr>
          <a:xfrm>
            <a:off x="5236389" y="73063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470AF-587C-213A-E2A5-7BAC5BF8CD54}"/>
              </a:ext>
            </a:extLst>
          </p:cNvPr>
          <p:cNvSpPr txBox="1"/>
          <p:nvPr/>
        </p:nvSpPr>
        <p:spPr>
          <a:xfrm>
            <a:off x="1241386" y="1270024"/>
            <a:ext cx="6963320" cy="63094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Dunkin Donuts and Vacant Offices (Lorain)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3.0 x lot size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2.0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Vet and Various retail/office on Univ Blvd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2.25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1.5</a:t>
            </a:r>
          </a:p>
          <a:p>
            <a:endParaRPr lang="en-US" sz="2000" dirty="0"/>
          </a:p>
          <a:p>
            <a:r>
              <a:rPr lang="en-US" sz="2000" dirty="0"/>
              <a:t>Four Corners Pub/Red Maple/Pizza Hut/shops               (Sutherland and Colesville)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2.0</a:t>
            </a:r>
          </a:p>
          <a:p>
            <a:endParaRPr lang="en-US" sz="2000" dirty="0"/>
          </a:p>
          <a:p>
            <a:r>
              <a:rPr lang="en-US" sz="2000" dirty="0"/>
              <a:t>Utility building/Shell gas station (</a:t>
            </a:r>
            <a:r>
              <a:rPr lang="en-US" sz="2000" dirty="0" err="1"/>
              <a:t>Timberwood</a:t>
            </a:r>
            <a:r>
              <a:rPr lang="en-US" sz="20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2.0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Commercial FAR is 1.5 and Residential FAR is 1.5</a:t>
            </a:r>
          </a:p>
          <a:p>
            <a:r>
              <a:rPr lang="en-US" sz="2000" dirty="0"/>
              <a:t>Citgo gas station (Univ. Blvd &amp; Sutherland) </a:t>
            </a:r>
          </a:p>
          <a:p>
            <a:r>
              <a:rPr lang="en-US" sz="2000" dirty="0"/>
              <a:t>Maximum Building Far is </a:t>
            </a:r>
            <a:r>
              <a:rPr lang="en-US" sz="2000" dirty="0">
                <a:highlight>
                  <a:srgbClr val="FF00FF"/>
                </a:highlight>
              </a:rPr>
              <a:t>2.25 x lot size</a:t>
            </a:r>
          </a:p>
          <a:p>
            <a:r>
              <a:rPr lang="en-US" sz="2000" dirty="0"/>
              <a:t>Commercial FAR is 1.5 and Residential FAR is 2.0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F9875-BCE3-343B-CDDF-C70E74550262}"/>
              </a:ext>
            </a:extLst>
          </p:cNvPr>
          <p:cNvSpPr txBox="1"/>
          <p:nvPr/>
        </p:nvSpPr>
        <p:spPr>
          <a:xfrm>
            <a:off x="339399" y="4891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127FD0-56D0-5204-3CDE-57E96CDA57CF}"/>
              </a:ext>
            </a:extLst>
          </p:cNvPr>
          <p:cNvSpPr txBox="1"/>
          <p:nvPr/>
        </p:nvSpPr>
        <p:spPr>
          <a:xfrm>
            <a:off x="-261380" y="4548777"/>
            <a:ext cx="416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0AE106-6C20-DAD9-658F-93B04FFFFEB0}"/>
              </a:ext>
            </a:extLst>
          </p:cNvPr>
          <p:cNvSpPr txBox="1"/>
          <p:nvPr/>
        </p:nvSpPr>
        <p:spPr>
          <a:xfrm>
            <a:off x="9300010" y="3429000"/>
            <a:ext cx="178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70 ‘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A9A2B-332D-8B96-C46D-F45A103F0DA7}"/>
              </a:ext>
            </a:extLst>
          </p:cNvPr>
          <p:cNvSpPr txBox="1"/>
          <p:nvPr/>
        </p:nvSpPr>
        <p:spPr>
          <a:xfrm>
            <a:off x="8999890" y="1578982"/>
            <a:ext cx="196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100 ‘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0C69791-BD03-526F-3B03-777A7CB9C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" descr="10 Storied Residential Building 3D View">
            <a:extLst>
              <a:ext uri="{FF2B5EF4-FFF2-40B4-BE49-F238E27FC236}">
                <a16:creationId xmlns:a16="http://schemas.microsoft.com/office/drawing/2014/main" id="{4B3B7D7C-DC1A-CFB1-28AE-FBF64883A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29" y="586621"/>
            <a:ext cx="1240010" cy="189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Storied Residential Building 3D View">
            <a:extLst>
              <a:ext uri="{FF2B5EF4-FFF2-40B4-BE49-F238E27FC236}">
                <a16:creationId xmlns:a16="http://schemas.microsoft.com/office/drawing/2014/main" id="{4935B9A8-3608-1878-3EB8-A0E14FEF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20" y="2863597"/>
            <a:ext cx="929305" cy="15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EA4B0BB4-6516-EEB3-0909-35250685A787}"/>
              </a:ext>
            </a:extLst>
          </p:cNvPr>
          <p:cNvSpPr/>
          <p:nvPr/>
        </p:nvSpPr>
        <p:spPr>
          <a:xfrm>
            <a:off x="6615911" y="1270024"/>
            <a:ext cx="415474" cy="1096653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CFFCD0AA-B657-9C2A-A30A-1604D6BD4681}"/>
              </a:ext>
            </a:extLst>
          </p:cNvPr>
          <p:cNvSpPr/>
          <p:nvPr/>
        </p:nvSpPr>
        <p:spPr>
          <a:xfrm>
            <a:off x="7143292" y="2743649"/>
            <a:ext cx="415474" cy="2173280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C181B-A248-AF36-B518-E65E80B7DDB7}"/>
              </a:ext>
            </a:extLst>
          </p:cNvPr>
          <p:cNvSpPr txBox="1"/>
          <p:nvPr/>
        </p:nvSpPr>
        <p:spPr>
          <a:xfrm>
            <a:off x="9278392" y="6092440"/>
            <a:ext cx="178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60 ‘</a:t>
            </a:r>
          </a:p>
        </p:txBody>
      </p:sp>
      <p:pic>
        <p:nvPicPr>
          <p:cNvPr id="10" name="Picture 4" descr="7 Storied Residential Building 3D View">
            <a:extLst>
              <a:ext uri="{FF2B5EF4-FFF2-40B4-BE49-F238E27FC236}">
                <a16:creationId xmlns:a16="http://schemas.microsoft.com/office/drawing/2014/main" id="{4A98E279-2E00-C999-DC7A-BAFCB472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034" y="5391806"/>
            <a:ext cx="929305" cy="12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1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17F4-C6FB-B023-6D3F-D8125BC1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365125"/>
            <a:ext cx="10838793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UNIVERSITY BOULEVARD CORRIDOR PLAN (UBCP)</a:t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12435-257B-62D3-6F0B-B2032E02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15823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00B050"/>
                </a:solidFill>
              </a:rPr>
              <a:t>PLAN VISION</a:t>
            </a:r>
          </a:p>
          <a:p>
            <a:pPr lvl="1"/>
            <a:r>
              <a:rPr lang="en-US" sz="3600" dirty="0"/>
              <a:t>Pedestrian-oriented</a:t>
            </a:r>
          </a:p>
          <a:p>
            <a:pPr lvl="1"/>
            <a:r>
              <a:rPr lang="en-US" sz="3600" dirty="0"/>
              <a:t>Multimodal</a:t>
            </a:r>
          </a:p>
          <a:p>
            <a:pPr lvl="1"/>
            <a:r>
              <a:rPr lang="en-US" sz="3600" dirty="0"/>
              <a:t>Safe, accessible, and healthy travel options</a:t>
            </a:r>
          </a:p>
          <a:p>
            <a:pPr lvl="1"/>
            <a:r>
              <a:rPr lang="en-US" sz="3600" dirty="0"/>
              <a:t>Vibrant, connected communities</a:t>
            </a:r>
          </a:p>
          <a:p>
            <a:pPr lvl="1"/>
            <a:r>
              <a:rPr lang="en-US" sz="3600" dirty="0"/>
              <a:t>Diverse range of housing options</a:t>
            </a:r>
          </a:p>
          <a:p>
            <a:pPr lvl="1"/>
            <a:r>
              <a:rPr lang="en-US" sz="3600" dirty="0"/>
              <a:t>Supported by Bus Rapid Transit (BRT)</a:t>
            </a:r>
          </a:p>
        </p:txBody>
      </p:sp>
    </p:spTree>
    <p:extLst>
      <p:ext uri="{BB962C8B-B14F-4D97-AF65-F5344CB8AC3E}">
        <p14:creationId xmlns:p14="http://schemas.microsoft.com/office/powerpoint/2010/main" val="181177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A848E6-5359-2F41-4258-CE431D984B3F}"/>
              </a:ext>
            </a:extLst>
          </p:cNvPr>
          <p:cNvSpPr txBox="1"/>
          <p:nvPr/>
        </p:nvSpPr>
        <p:spPr>
          <a:xfrm>
            <a:off x="0" y="96843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535A7-F388-8193-DA79-B9C42EC7EFF4}"/>
              </a:ext>
            </a:extLst>
          </p:cNvPr>
          <p:cNvSpPr txBox="1"/>
          <p:nvPr/>
        </p:nvSpPr>
        <p:spPr>
          <a:xfrm>
            <a:off x="5330982" y="96843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83C47-A40F-5B91-DF75-CC4F1B3BAF33}"/>
              </a:ext>
            </a:extLst>
          </p:cNvPr>
          <p:cNvSpPr txBox="1"/>
          <p:nvPr/>
        </p:nvSpPr>
        <p:spPr>
          <a:xfrm>
            <a:off x="1661716" y="2905523"/>
            <a:ext cx="6032522" cy="6494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Post Office/Gas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Max Building FAR is </a:t>
            </a:r>
            <a:r>
              <a:rPr lang="en-US" sz="2400" dirty="0">
                <a:highlight>
                  <a:srgbClr val="FF00FF"/>
                </a:highlight>
              </a:rPr>
              <a:t>2.25 x 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FAR is 1.5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Residential FAR is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Safeway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2.25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Commercial FAR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Residential FAR 1.5 </a:t>
            </a:r>
            <a:r>
              <a:rPr lang="en-US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</a:t>
            </a:r>
          </a:p>
          <a:p>
            <a:r>
              <a:rPr lang="en-US" sz="2000" dirty="0"/>
              <a:t>               </a:t>
            </a:r>
          </a:p>
          <a:p>
            <a:endParaRPr lang="en-US" sz="2000" b="1" dirty="0"/>
          </a:p>
          <a:p>
            <a:r>
              <a:rPr lang="en-US" sz="2000" b="1" dirty="0"/>
              <a:t>               </a:t>
            </a:r>
            <a:r>
              <a:rPr lang="en-US" sz="2800" b="1" dirty="0"/>
              <a:t>60 ‘ high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329BD3-ED53-1857-6E45-DD8F5DC7F2D3}"/>
              </a:ext>
            </a:extLst>
          </p:cNvPr>
          <p:cNvSpPr/>
          <p:nvPr/>
        </p:nvSpPr>
        <p:spPr>
          <a:xfrm>
            <a:off x="515010" y="1394124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E827A7-F9E7-B0F4-F0D5-4AA0B124716C}"/>
              </a:ext>
            </a:extLst>
          </p:cNvPr>
          <p:cNvSpPr/>
          <p:nvPr/>
        </p:nvSpPr>
        <p:spPr>
          <a:xfrm>
            <a:off x="515010" y="4776653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FDA814-6E32-7BE0-EA46-A7BA89A7B52C}"/>
              </a:ext>
            </a:extLst>
          </p:cNvPr>
          <p:cNvSpPr/>
          <p:nvPr/>
        </p:nvSpPr>
        <p:spPr>
          <a:xfrm>
            <a:off x="515010" y="3293357"/>
            <a:ext cx="520696" cy="493260"/>
          </a:xfrm>
          <a:prstGeom prst="ellipse">
            <a:avLst/>
          </a:prstGeom>
          <a:solidFill>
            <a:srgbClr val="E678F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09A6F5-DE1A-C0D5-823A-178DEF952AD6}"/>
              </a:ext>
            </a:extLst>
          </p:cNvPr>
          <p:cNvSpPr txBox="1"/>
          <p:nvPr/>
        </p:nvSpPr>
        <p:spPr>
          <a:xfrm>
            <a:off x="7027009" y="5921732"/>
            <a:ext cx="170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78F1"/>
                </a:solidFill>
              </a:rPr>
              <a:t>Height 60‘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0C6535-EA32-492D-3BC0-18EF25593667}"/>
              </a:ext>
            </a:extLst>
          </p:cNvPr>
          <p:cNvSpPr txBox="1"/>
          <p:nvPr/>
        </p:nvSpPr>
        <p:spPr>
          <a:xfrm>
            <a:off x="7880674" y="3222148"/>
            <a:ext cx="170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78F1"/>
                </a:solidFill>
              </a:rPr>
              <a:t>Height 75‘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9E6C86F-AA38-3A22-EF1A-CAC2097376BF}"/>
              </a:ext>
            </a:extLst>
          </p:cNvPr>
          <p:cNvSpPr/>
          <p:nvPr/>
        </p:nvSpPr>
        <p:spPr>
          <a:xfrm>
            <a:off x="6011831" y="3539987"/>
            <a:ext cx="415474" cy="3091087"/>
          </a:xfrm>
          <a:prstGeom prst="rightBrace">
            <a:avLst>
              <a:gd name="adj1" fmla="val 0"/>
              <a:gd name="adj2" fmla="val 49927"/>
            </a:avLst>
          </a:prstGeom>
          <a:ln w="34925">
            <a:solidFill>
              <a:srgbClr val="E67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8F1"/>
              </a:solidFill>
            </a:endParaRPr>
          </a:p>
        </p:txBody>
      </p:sp>
      <p:pic>
        <p:nvPicPr>
          <p:cNvPr id="6" name="Picture 4" descr="7 Storied Residential Building 3D View">
            <a:extLst>
              <a:ext uri="{FF2B5EF4-FFF2-40B4-BE49-F238E27FC236}">
                <a16:creationId xmlns:a16="http://schemas.microsoft.com/office/drawing/2014/main" id="{02B96842-1930-93AA-96F5-0F6BAF32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558" y="1297172"/>
            <a:ext cx="1110084" cy="18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8+ Thousand Building With 5 Floors Royalty-Free Images, Stock Photos &amp;  Pictures | Shutterstock">
            <a:extLst>
              <a:ext uri="{FF2B5EF4-FFF2-40B4-BE49-F238E27FC236}">
                <a16:creationId xmlns:a16="http://schemas.microsoft.com/office/drawing/2014/main" id="{764FD576-BD77-0CC1-1C21-34581A56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7" y="3966001"/>
            <a:ext cx="1865257" cy="17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19F042-BA43-7317-6896-F44A737CCAC0}"/>
              </a:ext>
            </a:extLst>
          </p:cNvPr>
          <p:cNvSpPr txBox="1"/>
          <p:nvPr/>
        </p:nvSpPr>
        <p:spPr>
          <a:xfrm>
            <a:off x="1581492" y="1378072"/>
            <a:ext cx="6679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Median block with Papa Johns, McDonalds, 7-11, Vitamin 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FAR max </a:t>
            </a:r>
            <a:r>
              <a:rPr lang="en-US" sz="1800" dirty="0">
                <a:highlight>
                  <a:srgbClr val="FF00FF"/>
                </a:highlight>
              </a:rPr>
              <a:t>2.5 x lot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Commercial FAR 1.5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Residential FAR 1.5</a:t>
            </a:r>
          </a:p>
        </p:txBody>
      </p:sp>
    </p:spTree>
    <p:extLst>
      <p:ext uri="{BB962C8B-B14F-4D97-AF65-F5344CB8AC3E}">
        <p14:creationId xmlns:p14="http://schemas.microsoft.com/office/powerpoint/2010/main" val="376105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250ED3-5121-EFA4-D86C-96D20E257C19}"/>
              </a:ext>
            </a:extLst>
          </p:cNvPr>
          <p:cNvSpPr txBox="1"/>
          <p:nvPr/>
        </p:nvSpPr>
        <p:spPr>
          <a:xfrm>
            <a:off x="6096000" y="73235"/>
            <a:ext cx="8030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Commercial Residential Town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B597F-39B7-3D76-AA0A-B9B4C8CB5493}"/>
              </a:ext>
            </a:extLst>
          </p:cNvPr>
          <p:cNvSpPr txBox="1"/>
          <p:nvPr/>
        </p:nvSpPr>
        <p:spPr>
          <a:xfrm>
            <a:off x="0" y="22355"/>
            <a:ext cx="464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3600" b="1" kern="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Corners District BRT Station</a:t>
            </a:r>
            <a:endParaRPr lang="en-US" sz="36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67646-FAF9-C95E-45D1-8FCE86822FAF}"/>
              </a:ext>
            </a:extLst>
          </p:cNvPr>
          <p:cNvSpPr txBox="1"/>
          <p:nvPr/>
        </p:nvSpPr>
        <p:spPr>
          <a:xfrm>
            <a:off x="962016" y="1753311"/>
            <a:ext cx="561125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/>
              <a:t>Woodmoor</a:t>
            </a:r>
            <a:r>
              <a:rPr lang="en-US" sz="3200" dirty="0"/>
              <a:t> Shopping Center</a:t>
            </a:r>
          </a:p>
          <a:p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3 x lot size</a:t>
            </a:r>
          </a:p>
          <a:p>
            <a:r>
              <a:rPr lang="en-US" sz="2400" dirty="0"/>
              <a:t>Commercial FAR 1.5</a:t>
            </a:r>
          </a:p>
          <a:p>
            <a:r>
              <a:rPr lang="en-US" sz="2400" dirty="0"/>
              <a:t>Residential FAR 2.5 </a:t>
            </a:r>
            <a:r>
              <a:rPr lang="en-US" sz="2000" b="1" dirty="0"/>
              <a:t>  </a:t>
            </a:r>
            <a:endParaRPr lang="en-US" sz="2800" b="1" dirty="0">
              <a:solidFill>
                <a:srgbClr val="E678F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40B78-035D-323B-0631-261CB9A37D63}"/>
              </a:ext>
            </a:extLst>
          </p:cNvPr>
          <p:cNvSpPr txBox="1"/>
          <p:nvPr/>
        </p:nvSpPr>
        <p:spPr>
          <a:xfrm>
            <a:off x="962016" y="4038265"/>
            <a:ext cx="4345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Ethiopian Church</a:t>
            </a:r>
          </a:p>
          <a:p>
            <a:r>
              <a:rPr lang="en-US" sz="2400" dirty="0"/>
              <a:t>FAR max </a:t>
            </a:r>
            <a:r>
              <a:rPr lang="en-US" sz="2400" dirty="0">
                <a:highlight>
                  <a:srgbClr val="FF00FF"/>
                </a:highlight>
              </a:rPr>
              <a:t>2.5 x lot size</a:t>
            </a:r>
          </a:p>
          <a:p>
            <a:r>
              <a:rPr lang="en-US" sz="2400" dirty="0"/>
              <a:t>Commercial FAR 1. 5</a:t>
            </a:r>
          </a:p>
          <a:p>
            <a:r>
              <a:rPr lang="en-US" sz="2400" dirty="0"/>
              <a:t>Residential FAR 1.5</a:t>
            </a:r>
            <a:endParaRPr lang="en-US" sz="2800" b="1" dirty="0">
              <a:solidFill>
                <a:srgbClr val="E678F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4CF6E-6F92-BCBC-7308-780B8ECD5588}"/>
              </a:ext>
            </a:extLst>
          </p:cNvPr>
          <p:cNvSpPr txBox="1"/>
          <p:nvPr/>
        </p:nvSpPr>
        <p:spPr>
          <a:xfrm>
            <a:off x="6548480" y="2630474"/>
            <a:ext cx="209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60 ‘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CE29D-D357-DA49-9B9D-B591E5907A59}"/>
              </a:ext>
            </a:extLst>
          </p:cNvPr>
          <p:cNvSpPr txBox="1"/>
          <p:nvPr/>
        </p:nvSpPr>
        <p:spPr>
          <a:xfrm>
            <a:off x="6573267" y="4653818"/>
            <a:ext cx="209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678F1"/>
                </a:solidFill>
              </a:rPr>
              <a:t>Height 75 ‘ </a:t>
            </a:r>
            <a:endParaRPr lang="en-US" sz="2800" dirty="0"/>
          </a:p>
        </p:txBody>
      </p:sp>
      <p:pic>
        <p:nvPicPr>
          <p:cNvPr id="10" name="Picture 2" descr="8+ Thousand Building With 5 Floors Royalty-Free Images, Stock Photos &amp;  Pictures | Shutterstock">
            <a:extLst>
              <a:ext uri="{FF2B5EF4-FFF2-40B4-BE49-F238E27FC236}">
                <a16:creationId xmlns:a16="http://schemas.microsoft.com/office/drawing/2014/main" id="{C234B6B8-5F34-AE74-A23F-0937A75B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66" y="2095004"/>
            <a:ext cx="1729329" cy="16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7 Storied Residential Building 3D View">
            <a:extLst>
              <a:ext uri="{FF2B5EF4-FFF2-40B4-BE49-F238E27FC236}">
                <a16:creationId xmlns:a16="http://schemas.microsoft.com/office/drawing/2014/main" id="{DF95AD9A-64AC-C0E7-DE49-39B7CD46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30" y="3927831"/>
            <a:ext cx="1460299" cy="249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9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1937-60D5-A4D9-BCC7-EA52BFD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PLAN FRAMEWORK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247219-DE54-6A4D-0511-46F17DDBB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676" t="27483" r="31669" b="27748"/>
          <a:stretch/>
        </p:blipFill>
        <p:spPr>
          <a:xfrm>
            <a:off x="940904" y="1422167"/>
            <a:ext cx="5367131" cy="5070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B8E798-105B-F764-0444-E4F468DC8176}"/>
              </a:ext>
            </a:extLst>
          </p:cNvPr>
          <p:cNvSpPr txBox="1"/>
          <p:nvPr/>
        </p:nvSpPr>
        <p:spPr>
          <a:xfrm>
            <a:off x="6612835" y="1403325"/>
            <a:ext cx="43640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FOUR DISTRICTS in UBCP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3 Future BRT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B050"/>
                </a:solidFill>
              </a:rPr>
              <a:t>NFCCA focus: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Arcola Ave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Dennis Ave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Four Corners District</a:t>
            </a:r>
          </a:p>
        </p:txBody>
      </p:sp>
    </p:spTree>
    <p:extLst>
      <p:ext uri="{BB962C8B-B14F-4D97-AF65-F5344CB8AC3E}">
        <p14:creationId xmlns:p14="http://schemas.microsoft.com/office/powerpoint/2010/main" val="253863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3F99B-FBA6-D26C-990B-959F18378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22206"/>
            <a:ext cx="5157787" cy="8239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Urban Design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F3566-3EB5-3B0B-1232-BBF5B1F1F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586705"/>
            <a:ext cx="5157787" cy="3931225"/>
          </a:xfrm>
        </p:spPr>
        <p:txBody>
          <a:bodyPr>
            <a:noAutofit/>
          </a:bodyPr>
          <a:lstStyle/>
          <a:p>
            <a:r>
              <a:rPr lang="en-US" sz="3200" dirty="0"/>
              <a:t>Promote transit-supportive development near BRT</a:t>
            </a:r>
          </a:p>
          <a:p>
            <a:r>
              <a:rPr lang="en-US" sz="3200" dirty="0"/>
              <a:t>Expand housing choice on properties fronting University Blvd. between planned BRT stops</a:t>
            </a:r>
          </a:p>
          <a:p>
            <a:r>
              <a:rPr lang="en-US" sz="3200" dirty="0"/>
              <a:t>Identify multimodal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64098-1532-B21D-E822-15F336AA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422206"/>
            <a:ext cx="5665167" cy="8239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Environmental Sustainability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2B26B-217E-12BA-4E49-0037EF64C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2" y="1586706"/>
            <a:ext cx="5636588" cy="4849088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/>
              <a:t>Recommend developing University Blvd. as “Cool Corridor”</a:t>
            </a:r>
          </a:p>
          <a:p>
            <a:r>
              <a:rPr lang="en-US" sz="3500" dirty="0"/>
              <a:t>Tree canopy, shaded transit shelters</a:t>
            </a:r>
          </a:p>
          <a:p>
            <a:r>
              <a:rPr lang="en-US" sz="3500" dirty="0"/>
              <a:t>Runoff reduction landscaping</a:t>
            </a:r>
          </a:p>
          <a:p>
            <a:r>
              <a:rPr lang="en-US" sz="3500" dirty="0"/>
              <a:t>Design for trees, reduce utility line conflicts</a:t>
            </a:r>
          </a:p>
          <a:p>
            <a:r>
              <a:rPr lang="en-US" sz="3500" dirty="0"/>
              <a:t>Increase tree canopy and landscaping</a:t>
            </a:r>
          </a:p>
          <a:p>
            <a:r>
              <a:rPr lang="en-US" sz="3500" dirty="0"/>
              <a:t>Promote energy conservation options for redevelopment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5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676FB-5F2C-46BE-8EF2-3A8B75426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97261-665D-656E-F287-B60C631C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4394821" cy="116434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Transportation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E8AAF-1ABF-48F9-5E17-139DAFB4F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045" y="1529467"/>
            <a:ext cx="4965886" cy="4818323"/>
          </a:xfrm>
        </p:spPr>
        <p:txBody>
          <a:bodyPr>
            <a:noAutofit/>
          </a:bodyPr>
          <a:lstStyle/>
          <a:p>
            <a:r>
              <a:rPr lang="en-US" sz="3600" dirty="0"/>
              <a:t>Complete network of comfortable sideways and bikeways connected by safe protected crossings</a:t>
            </a:r>
          </a:p>
          <a:p>
            <a:r>
              <a:rPr lang="en-US" sz="3600" dirty="0"/>
              <a:t>Support opportunities for micro-mobility, bike share and electric charging stations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6E7CED-B142-ED90-C4E0-C7507419710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32959" t="27021" r="21020" b="7525"/>
          <a:stretch/>
        </p:blipFill>
        <p:spPr>
          <a:xfrm>
            <a:off x="6427304" y="283597"/>
            <a:ext cx="4913244" cy="3930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A4117-4FA3-8543-2169-6AEC449D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30" t="26433" r="50000" b="39618"/>
          <a:stretch/>
        </p:blipFill>
        <p:spPr>
          <a:xfrm>
            <a:off x="6255025" y="4214191"/>
            <a:ext cx="4913243" cy="25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8615-5F7D-9CAE-23F3-8407E2DC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3C072E-D123-F643-46CD-1D5BF9AE0BA1}"/>
              </a:ext>
            </a:extLst>
          </p:cNvPr>
          <p:cNvSpPr txBox="1">
            <a:spLocks/>
          </p:cNvSpPr>
          <p:nvPr/>
        </p:nvSpPr>
        <p:spPr>
          <a:xfrm>
            <a:off x="861392" y="345101"/>
            <a:ext cx="10548728" cy="92547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B050"/>
                </a:solidFill>
              </a:rPr>
              <a:t>Transportation -- University Boulevard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92095-D14A-CBA6-ADF2-25CED3493F0F}"/>
              </a:ext>
            </a:extLst>
          </p:cNvPr>
          <p:cNvSpPr txBox="1"/>
          <p:nvPr/>
        </p:nvSpPr>
        <p:spPr>
          <a:xfrm>
            <a:off x="1470992" y="4334718"/>
            <a:ext cx="99391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10’ buffered </a:t>
            </a:r>
            <a:r>
              <a:rPr lang="en-US" sz="2800" dirty="0" err="1"/>
              <a:t>sidepaths</a:t>
            </a:r>
            <a:r>
              <a:rPr lang="en-US" sz="2800" dirty="0"/>
              <a:t> on both sides of University Blvd.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Dedicated transit lanes along University Blvd. and Colesville Rd. except for area near Four Corners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With redevelopment or BRT implementation consolidate, remove, or relocate driveways on University Blvd.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9742B-55C2-D5D2-0383-32323EBC83DD}"/>
              </a:ext>
            </a:extLst>
          </p:cNvPr>
          <p:cNvSpPr/>
          <p:nvPr/>
        </p:nvSpPr>
        <p:spPr>
          <a:xfrm>
            <a:off x="636106" y="1846859"/>
            <a:ext cx="1139686" cy="583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C764A-F4C2-2F3B-FFAD-7981E129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40" t="27688" r="5331" b="23945"/>
          <a:stretch/>
        </p:blipFill>
        <p:spPr>
          <a:xfrm>
            <a:off x="1421993" y="979031"/>
            <a:ext cx="9427525" cy="33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7FA7A-F193-2B98-B445-9E992F617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9505" r="18591" b="11491"/>
          <a:stretch/>
        </p:blipFill>
        <p:spPr bwMode="auto">
          <a:xfrm>
            <a:off x="106017" y="2079196"/>
            <a:ext cx="6197600" cy="441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D76D9-6747-5C9F-0E76-4FF9880CA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9" t="10086" r="18803" b="10732"/>
          <a:stretch/>
        </p:blipFill>
        <p:spPr bwMode="auto">
          <a:xfrm>
            <a:off x="6096000" y="2163279"/>
            <a:ext cx="6203962" cy="4413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0B85C9-C525-A95F-DC0E-2576175A15DD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9059586" cy="12369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</a:rPr>
              <a:t>Transportation – Four Corners</a:t>
            </a:r>
          </a:p>
          <a:p>
            <a:r>
              <a:rPr lang="en-US" sz="4800" b="1" dirty="0">
                <a:solidFill>
                  <a:srgbClr val="00B050"/>
                </a:solidFill>
              </a:rPr>
              <a:t>Lorain to Colesville Rd. – East &amp; West</a:t>
            </a:r>
          </a:p>
        </p:txBody>
      </p:sp>
    </p:spTree>
    <p:extLst>
      <p:ext uri="{BB962C8B-B14F-4D97-AF65-F5344CB8AC3E}">
        <p14:creationId xmlns:p14="http://schemas.microsoft.com/office/powerpoint/2010/main" val="3804993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6D83-8950-2D9F-9370-A2FDFC1F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3218F7-52C6-12E7-A73E-CD90A4744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</a:rPr>
              <a:t>Transportation – Four Corners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A0045-4DFB-AFFF-8F7C-62948969E7B7}"/>
              </a:ext>
            </a:extLst>
          </p:cNvPr>
          <p:cNvSpPr txBox="1"/>
          <p:nvPr/>
        </p:nvSpPr>
        <p:spPr>
          <a:xfrm>
            <a:off x="530085" y="1690688"/>
            <a:ext cx="4283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 near-term maintain existing couplet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Repurpose one lane in each direction for buffer and wider sidewalk or </a:t>
            </a:r>
            <a:r>
              <a:rPr lang="en-US" sz="3200" dirty="0" err="1"/>
              <a:t>sidepath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A472-D86B-224B-1695-268F97FBE5E5}"/>
              </a:ext>
            </a:extLst>
          </p:cNvPr>
          <p:cNvSpPr txBox="1"/>
          <p:nvPr/>
        </p:nvSpPr>
        <p:spPr>
          <a:xfrm>
            <a:off x="5194852" y="1690688"/>
            <a:ext cx="66393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Study additional street connections to achieve long-term vision for more connected network and regular street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Study options for improving transit performance, multimodal safety, human scale, and street buffers over traffic capacity and travel speed </a:t>
            </a:r>
          </a:p>
        </p:txBody>
      </p:sp>
    </p:spTree>
    <p:extLst>
      <p:ext uri="{BB962C8B-B14F-4D97-AF65-F5344CB8AC3E}">
        <p14:creationId xmlns:p14="http://schemas.microsoft.com/office/powerpoint/2010/main" val="4084004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440B-F858-6772-73C4-3E6970186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4AFB4-FF22-0A48-262B-571D9CA7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26" t="7262" r="1716" b="10821"/>
          <a:stretch/>
        </p:blipFill>
        <p:spPr>
          <a:xfrm>
            <a:off x="1417852" y="1084997"/>
            <a:ext cx="9356296" cy="5474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21E022-7D74-4B83-653B-2C34A58945C5}"/>
              </a:ext>
            </a:extLst>
          </p:cNvPr>
          <p:cNvSpPr txBox="1"/>
          <p:nvPr/>
        </p:nvSpPr>
        <p:spPr>
          <a:xfrm>
            <a:off x="170596" y="64869"/>
            <a:ext cx="10943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Transportation Four Corners—BRT Station</a:t>
            </a:r>
          </a:p>
        </p:txBody>
      </p:sp>
    </p:spTree>
    <p:extLst>
      <p:ext uri="{BB962C8B-B14F-4D97-AF65-F5344CB8AC3E}">
        <p14:creationId xmlns:p14="http://schemas.microsoft.com/office/powerpoint/2010/main" val="2381146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929</Words>
  <Application>Microsoft Macintosh PowerPoint</Application>
  <PresentationFormat>Widescreen</PresentationFormat>
  <Paragraphs>197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UNIVERSITY BOULEVARD CORRIDOR PLAN (UBCP) </vt:lpstr>
      <vt:lpstr>PLAN FRAMEWORK</vt:lpstr>
      <vt:lpstr>PowerPoint Presentation</vt:lpstr>
      <vt:lpstr>Transportation</vt:lpstr>
      <vt:lpstr>PowerPoint Presentation</vt:lpstr>
      <vt:lpstr>PowerPoint Presentation</vt:lpstr>
      <vt:lpstr>Transportation – Four Corners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sharon canavan</dc:creator>
  <cp:lastModifiedBy>sharon canavan</cp:lastModifiedBy>
  <cp:revision>42</cp:revision>
  <cp:lastPrinted>2025-01-29T14:09:18Z</cp:lastPrinted>
  <dcterms:created xsi:type="dcterms:W3CDTF">2025-01-27T20:46:39Z</dcterms:created>
  <dcterms:modified xsi:type="dcterms:W3CDTF">2025-11-11T22:29:34Z</dcterms:modified>
</cp:coreProperties>
</file>